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5" r:id="rId4"/>
    <p:sldId id="276" r:id="rId5"/>
    <p:sldId id="277" r:id="rId6"/>
    <p:sldId id="271" r:id="rId7"/>
    <p:sldId id="260" r:id="rId8"/>
    <p:sldId id="259" r:id="rId9"/>
    <p:sldId id="258" r:id="rId10"/>
    <p:sldId id="278" r:id="rId11"/>
    <p:sldId id="273" r:id="rId12"/>
    <p:sldId id="263" r:id="rId13"/>
    <p:sldId id="267" r:id="rId14"/>
    <p:sldId id="280" r:id="rId15"/>
    <p:sldId id="281" r:id="rId16"/>
    <p:sldId id="282" r:id="rId17"/>
    <p:sldId id="283" r:id="rId18"/>
    <p:sldId id="284" r:id="rId19"/>
    <p:sldId id="268" r:id="rId20"/>
    <p:sldId id="272" r:id="rId21"/>
    <p:sldId id="285" r:id="rId22"/>
    <p:sldId id="262" r:id="rId23"/>
    <p:sldId id="261" r:id="rId24"/>
    <p:sldId id="286" r:id="rId25"/>
    <p:sldId id="287" r:id="rId26"/>
    <p:sldId id="266" r:id="rId27"/>
    <p:sldId id="289" r:id="rId28"/>
    <p:sldId id="288" r:id="rId2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31239D-B08F-4DFE-8E6A-C6A233BB2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B89260E-7140-44B0-8E1B-3FD3F2551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4952E57-B1FA-4036-BB4F-8970ECBD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8E29-44F2-4EF5-A9E0-36AA5E0AC62F}" type="datetimeFigureOut">
              <a:rPr lang="sl-SI" smtClean="0"/>
              <a:t>2. 06. 2025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ECAB714-3E8C-49F5-B06F-24C12ED10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B766D59-22A9-4EC8-AE38-03559201C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77BB-D21F-4D95-9B07-8CF651CAA0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378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6055B2-B866-4DFF-9BED-5687B593F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97324EB-AA0B-473A-A4B3-CA23CC4E7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2A3BD16-D86E-4783-9018-1059E053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8E29-44F2-4EF5-A9E0-36AA5E0AC62F}" type="datetimeFigureOut">
              <a:rPr lang="sl-SI" smtClean="0"/>
              <a:t>2. 06. 2025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5E5559E-A0F7-458D-ABF9-8F852CEA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8A7E0F8-F69C-451A-9F9D-9B72801B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77BB-D21F-4D95-9B07-8CF651CAA0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62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8D01A049-1B95-4D21-A282-37F911086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0DB40B7-9360-4D39-A0EB-375D898EB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BF8084F-F965-4182-883C-AAD8E518B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8E29-44F2-4EF5-A9E0-36AA5E0AC62F}" type="datetimeFigureOut">
              <a:rPr lang="sl-SI" smtClean="0"/>
              <a:t>2. 06. 2025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B0F0E7C-4F20-49FF-8522-8E5591FA2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41B1FFE-D33C-4D62-B9FD-3F5735DE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77BB-D21F-4D95-9B07-8CF651CAA0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107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597A9-97BF-4BA3-9F41-3C817FCA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8CD413-2AA2-428F-A933-06218ED1B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F8F995F-5EAF-4DC5-A193-9A106166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8E29-44F2-4EF5-A9E0-36AA5E0AC62F}" type="datetimeFigureOut">
              <a:rPr lang="sl-SI" smtClean="0"/>
              <a:t>2. 06. 2025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D3335B3-FD4C-463F-B007-4CBD861E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9F7CB3B-4AF4-4E13-B5E8-6B83C30C0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77BB-D21F-4D95-9B07-8CF651CAA0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454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C1BC71-9503-412E-9CD7-69519B1D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37FB3E8-03DD-48F7-9F31-75A8B5D34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99566D2-C07F-4105-A3FA-27C480262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8E29-44F2-4EF5-A9E0-36AA5E0AC62F}" type="datetimeFigureOut">
              <a:rPr lang="sl-SI" smtClean="0"/>
              <a:t>2. 06. 2025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BD588B3-8ABA-4F8B-9AF2-9CD40E05E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AECB5AE-EACD-4784-886A-3BF1307F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77BB-D21F-4D95-9B07-8CF651CAA0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799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7D219C-328C-4BC2-B39B-E6486FBBC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AEAFB4D-6F9F-4C57-AEF7-CA4187FC98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83C855F-74AF-4FA1-A8D6-DF4E90310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49A017C-6F76-45C9-BEDB-763E4F55A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8E29-44F2-4EF5-A9E0-36AA5E0AC62F}" type="datetimeFigureOut">
              <a:rPr lang="sl-SI" smtClean="0"/>
              <a:t>2. 06. 2025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72B9FAD-6CDB-474C-87A7-CA20DF69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14E45F6-1FBF-4FEF-B04F-DA60C29B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77BB-D21F-4D95-9B07-8CF651CAA0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403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26777C-ED05-4592-B9DD-031CD9E62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853CF77-14B0-4CDB-A011-70732EA89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29D0644-C011-485B-A014-AEE804BC7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D2A2BC7E-661F-4594-B9CE-6E84B3C4D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4548BC3-0C39-4C66-84CD-9B16D9ED5A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EA32185C-0E54-4511-BF49-81408D23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8E29-44F2-4EF5-A9E0-36AA5E0AC62F}" type="datetimeFigureOut">
              <a:rPr lang="sl-SI" smtClean="0"/>
              <a:t>2. 06. 2025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5C75084E-3568-4090-ADB9-C92181CD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087CB57-7BFD-42DF-A4C8-F4204FFF5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77BB-D21F-4D95-9B07-8CF651CAA0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627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995129-F296-4459-90DD-D7F6E5514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5DDB53C-9867-423E-A1D7-FACB8D694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8E29-44F2-4EF5-A9E0-36AA5E0AC62F}" type="datetimeFigureOut">
              <a:rPr lang="sl-SI" smtClean="0"/>
              <a:t>2. 06. 2025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FD7AC72-85E8-4DBD-82B0-35F72E95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D4FDE86D-F885-4D51-8CFD-B7635DDF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77BB-D21F-4D95-9B07-8CF651CAA0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584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951C6AE5-AF43-4261-96EF-F5B0E6F47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8E29-44F2-4EF5-A9E0-36AA5E0AC62F}" type="datetimeFigureOut">
              <a:rPr lang="sl-SI" smtClean="0"/>
              <a:t>2. 06. 2025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4BB45295-6714-44B7-986B-6D952240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B620D31-9313-40FC-BF82-F34B69FF1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77BB-D21F-4D95-9B07-8CF651CAA0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099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29567D-5349-446B-9B61-52823DF77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59311D7-030A-4C60-9CCA-6A3478B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A764CB5-1552-4683-9EE0-4644743D2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547C0DF-0478-4BBA-94E5-1650FE3F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8E29-44F2-4EF5-A9E0-36AA5E0AC62F}" type="datetimeFigureOut">
              <a:rPr lang="sl-SI" smtClean="0"/>
              <a:t>2. 06. 2025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8D99712-D1B1-4A98-A687-F158ECA51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BAFF487-6277-46E9-A5A6-0C1D586FC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77BB-D21F-4D95-9B07-8CF651CAA0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658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D45041-CF71-4517-AF4B-9B7C65814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DD92A62F-27EB-47FD-8385-30DBCFE1D6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7FFFEA2-C7E2-4CC2-BED6-492B43B6F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B08AC8D-7366-4EEA-A6BE-3101E484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8E29-44F2-4EF5-A9E0-36AA5E0AC62F}" type="datetimeFigureOut">
              <a:rPr lang="sl-SI" smtClean="0"/>
              <a:t>2. 06. 2025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8261B67-386C-4C08-AD5C-08157A603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15295C7-C408-457B-A848-51EACED15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77BB-D21F-4D95-9B07-8CF651CAA0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863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3A0881BF-CC4E-486E-BDFD-DCB714AA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085DED8-683F-4193-83DC-583C93513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8B7BFB1-7A26-454B-8977-6FD68587D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58E29-44F2-4EF5-A9E0-36AA5E0AC62F}" type="datetimeFigureOut">
              <a:rPr lang="sl-SI" smtClean="0"/>
              <a:t>2. 06. 2025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1F549F1-BC17-4506-84D9-7D330206E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57808AE-C212-43AD-8D3B-A909A5147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777BB-D21F-4D95-9B07-8CF651CAA0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48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idakt.um.si/gradiva/Strani/Iskalnik-gradiv.aspx" TargetMode="External"/><Relationship Id="rId2" Type="http://schemas.openxmlformats.org/officeDocument/2006/relationships/hyperlink" Target="http://www.dsis-drustvo.si/podpora-visokosolskim-ucitelje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sis-drustvo.si" TargetMode="External"/><Relationship Id="rId2" Type="http://schemas.openxmlformats.org/officeDocument/2006/relationships/hyperlink" Target="http://www.dsis-drustvo.si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hyperlink" Target="mailto:alenka@dsis-drustvo.si" TargetMode="External"/><Relationship Id="rId4" Type="http://schemas.openxmlformats.org/officeDocument/2006/relationships/hyperlink" Target="mailto:Natasa@dsis-drustvo.s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DEA288-835C-4318-B6FB-F5DB13120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413" y="1875946"/>
            <a:ext cx="5046134" cy="2768600"/>
          </a:xfrm>
        </p:spPr>
        <p:txBody>
          <a:bodyPr>
            <a:normAutofit/>
          </a:bodyPr>
          <a:lstStyle/>
          <a:p>
            <a:r>
              <a:rPr lang="sl-SI" sz="4400" b="1" dirty="0">
                <a:latin typeface="Arial" panose="020B0604020202020204" pitchFamily="34" charset="0"/>
                <a:cs typeface="Arial" panose="020B0604020202020204" pitchFamily="34" charset="0"/>
              </a:rPr>
              <a:t>Prilagoditve različnih pristopov poučevanja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E084D08-4C0D-4941-A5D5-3230FCB4F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8133" y="5555471"/>
            <a:ext cx="5113867" cy="827772"/>
          </a:xfrm>
        </p:spPr>
        <p:txBody>
          <a:bodyPr>
            <a:normAutofit lnSpcReduction="10000"/>
          </a:bodyPr>
          <a:lstStyle/>
          <a:p>
            <a:r>
              <a:rPr lang="sl-SI" dirty="0"/>
              <a:t>Društvo študentov invalidov Slovenije</a:t>
            </a:r>
          </a:p>
          <a:p>
            <a:r>
              <a:rPr lang="sl-SI" dirty="0"/>
              <a:t>4. 6. 2025</a:t>
            </a:r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E4008D4-0E26-4732-A340-A0DCCFE71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3" y="795644"/>
            <a:ext cx="7708720" cy="43602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42D355C-EEE5-44F2-A77C-D8171C638D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774" y="0"/>
            <a:ext cx="1762371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0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42CA5E-6E4D-4CB3-89AF-316F27027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Predlogi za prilagoditve in podporo pri skupinskem delu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4D03266-CD4C-40A3-A86B-168A42625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jasna navodila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sestajanje na lokacijah, ki ustrezajo vsem članom skupine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možnost različnih načinov komunikacije med člani skupine in pravočasno obveščanje 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vsak član dobi vlogo v skupini, kjer lahko razvije svoja močna področja </a:t>
            </a:r>
          </a:p>
          <a:p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mentoriranje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skupine 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7826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77AA8D-461D-AB6D-C773-C0650722B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7B7F3FF-597D-03B4-F38F-D9F954223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601B67D-EE86-8325-1DCF-C73D14CAA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685771"/>
            <a:ext cx="5334930" cy="300414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sl-SI" sz="3300" dirty="0">
                <a:latin typeface="Arial" panose="020B0604020202020204" pitchFamily="34" charset="0"/>
                <a:cs typeface="Arial" panose="020B0604020202020204" pitchFamily="34" charset="0"/>
              </a:rPr>
              <a:t>Po vaših izkušnjah, katere so najpogostejše težave s katerimi se srečujejo študenti (s posebnimi potrebami) pri samostojnem raziskovalnem delu? 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5B7C428-F835-99F6-EE8E-CD1726A8F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BEABDFE-D9B7-C315-9B85-6B1AE40B0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ADE685F-B5C7-88FD-B01A-853A64299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868FE72-EDD2-1B53-4EBE-C9E4BA296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8729442-0305-A5A9-94EF-C0C2851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značba mesta vsebine 6" descr="Slika, ki vsebuje besede umetnost, jantar, silhueta, svetloba&#10;&#10;Vsebina, ustvarjena z umetno inteligenco, morda ni pravilna.">
            <a:extLst>
              <a:ext uri="{FF2B5EF4-FFF2-40B4-BE49-F238E27FC236}">
                <a16:creationId xmlns:a16="http://schemas.microsoft.com/office/drawing/2014/main" id="{A292D0FC-CDAB-4064-3A79-F0298DB98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>
            <a:fillRect/>
          </a:stretch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E07D03C-D9CA-B5ED-B65B-6F0536A77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716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42CA5E-6E4D-4CB3-89AF-316F27027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Možne ovire pri raziskovanju in samostojnem delu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4D03266-CD4C-40A3-A86B-168A42625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805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dostop do akademskih virov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(tiskanih, slikovnih, elektronskih)</a:t>
            </a:r>
          </a:p>
          <a:p>
            <a:pPr>
              <a:lnSpc>
                <a:spcPct val="110000"/>
              </a:lnSpc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kompatibilnost s podporno tehnologijo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– niso vsi programi povsem dostopni za študente, ki uporabljajo bralnike zaslona, ki namesto miške delajo s tipkovnico, zato se lahko srečujejo s težavami pri uporabi nekaterih programov ali določenih funkcij znotraj teh programov</a:t>
            </a:r>
          </a:p>
          <a:p>
            <a:pPr>
              <a:lnSpc>
                <a:spcPct val="110000"/>
              </a:lnSpc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organizacija in upravljanje s časom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– zahteva kar visoko stopnjo sposobnosti načrtovanja, organizacije in samodiscipline</a:t>
            </a:r>
          </a:p>
          <a:p>
            <a:pPr>
              <a:lnSpc>
                <a:spcPct val="110000"/>
              </a:lnSpc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pomanjkanje podporne mreže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- nekateri študenti se lahko pri samostojnem raziskovanju počutijo osamljene in zmedene, kar lahko vodi do občutkov malodušja in povečane tesnobe, zlasti pri krmarjenju po kompleksnih raziskovalnih metodologijah ali soočanju z nepričakovanimi izzivi.</a:t>
            </a:r>
          </a:p>
          <a:p>
            <a:pPr>
              <a:lnSpc>
                <a:spcPct val="110000"/>
              </a:lnSpc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fizičen in psihičen napor –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težave s fizičnim in psihičnim zdravjem, povečan stres, dvom v lastne sposobnosti</a:t>
            </a:r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60250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42CA5E-6E4D-4CB3-89AF-316F27027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Predlogi za prilagoditve in podporo pri raziskovanju in samostojnem delu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4D03266-CD4C-40A3-A86B-168A42625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jasna navodila in roki za posamezne faze raziskovalnega projekta</a:t>
            </a:r>
          </a:p>
          <a:p>
            <a:pPr>
              <a:lnSpc>
                <a:spcPct val="10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povratne informacije o napredku</a:t>
            </a:r>
          </a:p>
          <a:p>
            <a:pPr>
              <a:lnSpc>
                <a:spcPct val="10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dodatne sprotne konsultacije</a:t>
            </a:r>
          </a:p>
          <a:p>
            <a:pPr>
              <a:lnSpc>
                <a:spcPct val="10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pomoč pri iskanju virov </a:t>
            </a:r>
          </a:p>
          <a:p>
            <a:pPr>
              <a:lnSpc>
                <a:spcPct val="10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odobritev dodatnih prilagoditev, če so potrebne (pomoč pri delu z nedostopnimi programi za npr. statistično obdelavo podatko)</a:t>
            </a:r>
          </a:p>
          <a:p>
            <a:pPr>
              <a:lnSpc>
                <a:spcPct val="10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neocenjevanje napak, ki izhajajo iz študentovih težav (pravopisne napake pri disleksiji, slabša grafična oblika pri slepih, slabovidnih)</a:t>
            </a:r>
          </a:p>
          <a:p>
            <a:pPr>
              <a:lnSpc>
                <a:spcPct val="10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možnost izbire oblike končnega izdelka (seminarska naloga, izdelek, ustna predstavitev)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72807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F97E3D-2E04-661F-1717-29A309028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0257E89-E083-83A6-6516-BE5074A46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kakšnimi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težavami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se po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vašem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mnenju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soočajo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študenti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posebnimi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potrebami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iskanju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gradiv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značba mesta vsebine 6" descr="Slika, ki vsebuje besede umetnost, jantar, silhueta, svetloba&#10;&#10;Vsebina, ustvarjena z umetno inteligenco, morda ni pravilna.">
            <a:extLst>
              <a:ext uri="{FF2B5EF4-FFF2-40B4-BE49-F238E27FC236}">
                <a16:creationId xmlns:a16="http://schemas.microsoft.com/office/drawing/2014/main" id="{44B5CE5F-A4BE-29A9-37D6-804188BFC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>
            <a:fillRect/>
          </a:stretch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506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005BE3-A94B-4C47-83F0-8A285D286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Iskanje gradiv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7FEA567-D639-4424-AE90-A9AA5D41C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pomembna veščina študentov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ob veliki količini gradiv, ki so na voljo, ne bodo znali prepoznati relevantnih in pomembnih (težave s sluhom, disleksija, avtizem, težave z zbranostjo, vpliv zdravil)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nedostopnost gradiv, ki jih najdejo in želijo uporabiti (slepi, slabovidni, disleksija, gibalna oviranost)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620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77AA8D-461D-AB6D-C773-C0650722B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7B7F3FF-597D-03B4-F38F-D9F954223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601B67D-EE86-8325-1DCF-C73D14CAA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Kako bi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študenta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posebnimi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potrebami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podprli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prepoznavanju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relevantnih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gradiv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5B7C428-F835-99F6-EE8E-CD1726A8F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BEABDFE-D9B7-C315-9B85-6B1AE40B0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ADE685F-B5C7-88FD-B01A-853A64299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868FE72-EDD2-1B53-4EBE-C9E4BA296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8729442-0305-A5A9-94EF-C0C2851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značba mesta vsebine 6" descr="Slika, ki vsebuje besede umetnost, jantar, silhueta, svetloba&#10;&#10;Vsebina, ustvarjena z umetno inteligenco, morda ni pravilna.">
            <a:extLst>
              <a:ext uri="{FF2B5EF4-FFF2-40B4-BE49-F238E27FC236}">
                <a16:creationId xmlns:a16="http://schemas.microsoft.com/office/drawing/2014/main" id="{A292D0FC-CDAB-4064-3A79-F0298DB98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>
            <a:fillRect/>
          </a:stretch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E07D03C-D9CA-B5ED-B65B-6F0536A77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688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005BE3-A94B-4C47-83F0-8A285D286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Predlogi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prilagoditve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podporo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 pri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iskanju gradiv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7FEA567-D639-4424-AE90-A9AA5D41C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pomoč druge osebe pri iskanju gradiv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ponudimo članke, povzetke, elektronska, zvočna in video gradiva ipd., ki naj bodo dostopna različnim posebnim potrebam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če ni dostopnih gradiv, podajte seznam čimprej, da si jih lahko študenti prilagodijo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informacije o tem kje iskati gradivo, kako prepoznati relevantna gradiva ipd.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sodelovanje z drugim študentom</a:t>
            </a:r>
          </a:p>
        </p:txBody>
      </p:sp>
    </p:spTree>
    <p:extLst>
      <p:ext uri="{BB962C8B-B14F-4D97-AF65-F5344CB8AC3E}">
        <p14:creationId xmlns:p14="http://schemas.microsoft.com/office/powerpoint/2010/main" val="3466590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005BE3-A94B-4C47-83F0-8A285D286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Sprejemanje odločitev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7FEA567-D639-4424-AE90-A9AA5D41C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veščina, ki jo nujno potrebujemo v življenju in jo zavedno ali nezavedno neprenehoma uporabljamo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 njimi pridobivamo samozavest in se razvijamo, opolnomočimo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lahko težava za študente s posebnimi potrebami – vpliv posebnih potreb, zmedenost ali pa so vajeni, da drugi sprejemajo odločitve namesto njih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543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005BE3-A94B-4C47-83F0-8A285D286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Predlogi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podporo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pri sprejemanju odločitev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7FEA567-D639-4424-AE90-A9AA5D41C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 predavanjih in vajah dajte več možnosti o katerih odločajo študenti npr. katerega od več primerov bodo obravnavali, katere pristope bodo uporabili ipd.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Dajte čas in prostor, da se študent s posebnimi potrebami lahko samostojno odloči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70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CA032F-79A8-416D-96D1-5A24D8A7E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Različni pristopi poučevanja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FA001C2-E804-4DC2-86B8-4969689769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doseganje kompetenc in učnih izidov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večja angažiranost in motivacija študentov 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 vseh lahko najdemo določene prednosti in slabosti za različne skupine študentov s posebnimi potrebami.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Izpostavili bova načine dela, ki so skupne različnim pristopom. 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49A364B9-23E8-4CE4-93D3-61CB394933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199" y="2113280"/>
            <a:ext cx="5947269" cy="334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89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6B129D-523A-C822-9A4A-A8080C1F2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2E38260-C0AC-1FD3-7A07-5F884BE5C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A85D5E2-1833-7398-AB1E-D3F6EF5F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614" y="1439334"/>
            <a:ext cx="5334930" cy="33377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Ali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svojih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pristopih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dopuščate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študentom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samostojno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sprejemanje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odločitev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Navedite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vsaj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primer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samostojnega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sprejemanja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odločitev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uporabljate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oz.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nameravate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uporabljati</a:t>
            </a:r>
            <a:r>
              <a:rPr lang="sl-SI" sz="3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D3D2E9D-8D7F-7FF6-6D93-51DFCD96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EFA2167-3616-5190-F6CC-67A584920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4D9F73-2707-9A9D-A78E-F58157491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A440624-F0F2-FCD4-2F3F-491082150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B9B3A8B-90B1-BB5A-0987-C21972042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značba mesta vsebine 6" descr="Slika, ki vsebuje besede umetnost, jantar, silhueta, svetloba&#10;&#10;Vsebina, ustvarjena z umetno inteligenco, morda ni pravilna.">
            <a:extLst>
              <a:ext uri="{FF2B5EF4-FFF2-40B4-BE49-F238E27FC236}">
                <a16:creationId xmlns:a16="http://schemas.microsoft.com/office/drawing/2014/main" id="{C070C0D2-96F7-6553-B393-FC6B6970F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>
            <a:fillRect/>
          </a:stretch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8F73A5D-E4EB-550A-2F4E-C3B4E678F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641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005BE3-A94B-4C47-83F0-8A285D28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Predstavitve in razprave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7FEA567-D639-4424-AE90-A9AA5D41C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nekateri lahko imajo težave že z zelo preprostim govorom pred skupino npr. povedati ime ali se na kratko predstaviti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težave s postavljanjem vprašanj – ne najdejo besed, ne zmorejo oblikovat vprašanj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težave z vključevanjem v razpravo – ne najdejo trenutka za vključitev, prehitra debata v predavalnici, premalo časa, da lahko povedo v svojem ritmu in sposobnostih, nezmožnost oblikovanja mnenja pred drugimi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težave s predstavitvijo teme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6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005BE3-A94B-4C47-83F0-8A285D28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Kviz Vem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7FEA567-D639-4424-AE90-A9AA5D41C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Tri stvari, ki se jih Slovenci najbolj bojimo:</a:t>
            </a:r>
          </a:p>
          <a:p>
            <a:pPr marL="971550" lvl="1" indent="-514350">
              <a:buFont typeface="+mj-lt"/>
              <a:buAutoNum type="arabicPeriod"/>
            </a:pP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Javno nastopanje</a:t>
            </a:r>
          </a:p>
          <a:p>
            <a:pPr marL="971550" lvl="1" indent="-514350">
              <a:buFont typeface="+mj-lt"/>
              <a:buAutoNum type="arabicPeriod"/>
            </a:pP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Smrt</a:t>
            </a:r>
          </a:p>
          <a:p>
            <a:pPr marL="971550" lvl="1" indent="-514350">
              <a:buFont typeface="+mj-lt"/>
              <a:buAutoNum type="arabicPeriod"/>
            </a:pP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Smrt med javnim nastopanjem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93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005BE3-A94B-4C47-83F0-8A285D28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Razprave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7FEA567-D639-4424-AE90-A9AA5D41C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pomembni vidiki razprave kot so poslušanje, odzivanje, sodelovanje in vrednotenje lahko predstavljajo velike težave nekaterim študentom s posebnimi potrebami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nizka samozavest, 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strah,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anksioznost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strah pred obsojanjem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izogibanje predavanjem, vajam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kratki odgovori, nezbranost, preširoko odgovarjanje brez bistva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61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005BE3-A94B-4C47-83F0-8A285D28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Predlogi za prilagoditve in podporo pri razpravah</a:t>
            </a:r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7FEA567-D639-4424-AE90-A9AA5D41C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vnaprej določite teme, o katerih boste razpravljali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prizadevajte si za sproščeno, prijetno vzdušje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omogočite, da odgovarjajo pisno npr. preko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chata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padleta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, elektronske table ipd.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izogibajte se temu, da pokličete študenta, ki mora odgovoriti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dovolite možnost da študent ne odgovori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omogočite dovolj časa za podajanje odgovorov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redno povzemanje povedanega, poudarjanje pomembnih delov razprave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dajte vsakemu študentu možnost da izrazi oz. pove svoje mnenje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spoštovanje razlik med študenti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663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005BE3-A94B-4C47-83F0-8A285D28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Predstavitve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7FEA567-D639-4424-AE90-A9AA5D41C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težave pri prepoznavanju bistva, težave z iskanjem dejstev pri pripravi predstavitve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zmedenost pri ustni predstavitvi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strah pred vašimi vprašanji in vprašanji drugih študentov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59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005BE3-A94B-4C47-83F0-8A285D28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Predlogi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podporo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pri predstavitvah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7FEA567-D639-4424-AE90-A9AA5D41C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vnaprej posneta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predstavitev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priprava videa na temo predstavitve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priprava plakata, diagrama ipd.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predstavitev pred manjšo skupino ali le vam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skupna predstavitev z drugim študentom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omogočite daljši čas za pripravo predstavitve in za samo predstavitev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zagotovite mir, brez motečih dejavnikov med predstavitvijo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možnost pisnih odgovorov na zastavljena vprašanja o temi predstavitve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07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005BE3-A94B-4C47-83F0-8A285D28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Dodatni viri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7FEA567-D639-4424-AE90-A9AA5D41C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Gradiva o različnih posebnih potrebah in prilagoditvah pri študiju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Priporočila za delo s študenti s posebnimi potrebami pri uporabi različnih pristopov poučevanja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(uporabite filter Prilagoditve poučevanja)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Pedagoška mreža UM </a:t>
            </a:r>
          </a:p>
        </p:txBody>
      </p:sp>
    </p:spTree>
    <p:extLst>
      <p:ext uri="{BB962C8B-B14F-4D97-AF65-F5344CB8AC3E}">
        <p14:creationId xmlns:p14="http://schemas.microsoft.com/office/powerpoint/2010/main" val="4280633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005BE3-A94B-4C47-83F0-8A285D28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00520" cy="1325563"/>
          </a:xfrm>
        </p:spPr>
        <p:txBody>
          <a:bodyPr/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Kontakti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7FEA567-D639-4424-AE90-A9AA5D41C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529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Društvo študentov invalidov Slovenije</a:t>
            </a:r>
          </a:p>
          <a:p>
            <a:pPr marL="0" indent="0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Pisarna v Mariboru</a:t>
            </a: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Koroška cesta 53 d</a:t>
            </a: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2000 Maribor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0590 432 45</a:t>
            </a: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www.dsis-drustvo.si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info@dsis-drustvo.si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38770DBB-D345-4A70-9B3B-058F4C882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91120" y="1825625"/>
            <a:ext cx="3662680" cy="4351338"/>
          </a:xfrm>
        </p:spPr>
        <p:txBody>
          <a:bodyPr>
            <a:normAutofit/>
          </a:bodyPr>
          <a:lstStyle/>
          <a:p>
            <a:endParaRPr lang="sl-SI" dirty="0"/>
          </a:p>
          <a:p>
            <a:endParaRPr lang="sl-SI" dirty="0"/>
          </a:p>
          <a:p>
            <a:r>
              <a:rPr lang="sl-SI" dirty="0"/>
              <a:t>Nataša Mauko Zimšek</a:t>
            </a:r>
          </a:p>
          <a:p>
            <a:pPr marL="0" indent="0">
              <a:buNone/>
            </a:pPr>
            <a:r>
              <a:rPr lang="sl-SI" dirty="0">
                <a:hlinkClick r:id="rId4"/>
              </a:rPr>
              <a:t>natasa@dsis-drustvo.si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Alenka Gajšt</a:t>
            </a:r>
          </a:p>
          <a:p>
            <a:pPr marL="0" indent="0">
              <a:buNone/>
            </a:pPr>
            <a:r>
              <a:rPr lang="sl-SI" dirty="0">
                <a:hlinkClick r:id="rId5"/>
              </a:rPr>
              <a:t>alenka@dsis-drustvo.si</a:t>
            </a:r>
            <a:r>
              <a:rPr lang="sl-SI" dirty="0"/>
              <a:t> 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CE26F8B-29D4-4806-99AD-71E1B5283C3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174" y="255784"/>
            <a:ext cx="1762371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5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77AA8D-461D-AB6D-C773-C0650722B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7B7F3FF-597D-03B4-F38F-D9F954223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601B67D-EE86-8325-1DCF-C73D14CAA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076" y="1399214"/>
            <a:ext cx="5334930" cy="393807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sl-SI" sz="3300" dirty="0">
                <a:latin typeface="Arial" panose="020B0604020202020204" pitchFamily="34" charset="0"/>
                <a:cs typeface="Arial" panose="020B0604020202020204" pitchFamily="34" charset="0"/>
              </a:rPr>
              <a:t>Ali imate med vašimi študenti tudi takšne, ki so zaprosili za prilagoditve na predavanjih in vajah?</a:t>
            </a:r>
            <a:br>
              <a:rPr lang="sl-SI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300" dirty="0">
                <a:latin typeface="Arial" panose="020B0604020202020204" pitchFamily="34" charset="0"/>
                <a:cs typeface="Arial" panose="020B0604020202020204" pitchFamily="34" charset="0"/>
              </a:rPr>
              <a:t>A. Da </a:t>
            </a:r>
            <a:br>
              <a:rPr lang="sl-SI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300" dirty="0">
                <a:latin typeface="Arial" panose="020B0604020202020204" pitchFamily="34" charset="0"/>
                <a:cs typeface="Arial" panose="020B0604020202020204" pitchFamily="34" charset="0"/>
              </a:rPr>
              <a:t>B. Ne</a:t>
            </a:r>
            <a:br>
              <a:rPr lang="sl-SI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300" dirty="0">
                <a:latin typeface="Arial" panose="020B0604020202020204" pitchFamily="34" charset="0"/>
                <a:cs typeface="Arial" panose="020B0604020202020204" pitchFamily="34" charset="0"/>
              </a:rPr>
              <a:t>C. Nisem seznanjen/a</a:t>
            </a:r>
            <a:br>
              <a:rPr lang="sl-SI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300" dirty="0">
                <a:latin typeface="Arial" panose="020B0604020202020204" pitchFamily="34" charset="0"/>
                <a:cs typeface="Arial" panose="020B0604020202020204" pitchFamily="34" charset="0"/>
              </a:rPr>
              <a:t>Če da, katere?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5B7C428-F835-99F6-EE8E-CD1726A8F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BEABDFE-D9B7-C315-9B85-6B1AE40B0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ADE685F-B5C7-88FD-B01A-853A64299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868FE72-EDD2-1B53-4EBE-C9E4BA296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8729442-0305-A5A9-94EF-C0C2851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značba mesta vsebine 6" descr="Slika, ki vsebuje besede umetnost, jantar, silhueta, svetloba&#10;&#10;Vsebina, ustvarjena z umetno inteligenco, morda ni pravilna.">
            <a:extLst>
              <a:ext uri="{FF2B5EF4-FFF2-40B4-BE49-F238E27FC236}">
                <a16:creationId xmlns:a16="http://schemas.microsoft.com/office/drawing/2014/main" id="{A292D0FC-CDAB-4064-3A79-F0298DB98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>
            <a:fillRect/>
          </a:stretch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E07D03C-D9CA-B5ED-B65B-6F0536A77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533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CA032F-79A8-416D-96D1-5A24D8A7E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Možne ovire pri spremljanju predavanj in vaj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FA001C2-E804-4DC2-86B8-496968976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Fizična dostopnost: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ali je predavalnica in učilnica dostopna za gibalno ovirane, kje lahko sedi invalid na vozičku, je v bližini vtičnica, če uporabljajo elektronsko podporno tehnologijo</a:t>
            </a:r>
          </a:p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Komunikacijska dostopnost: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lahko gluhi in naglušni sledijo razlagi, lahko slepi in slabovidni spremljajo projicirano gradivo ali zapis na tabli, lahko študenti ohranjajo zbranost</a:t>
            </a:r>
          </a:p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Zbranost: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lahko sledijo, izluščijo pomembnejše informacije</a:t>
            </a:r>
          </a:p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Delanje zapiskov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: si lahko pišejo sami, so njihovi zapiski korektni</a:t>
            </a:r>
          </a:p>
        </p:txBody>
      </p:sp>
    </p:spTree>
    <p:extLst>
      <p:ext uri="{BB962C8B-B14F-4D97-AF65-F5344CB8AC3E}">
        <p14:creationId xmlns:p14="http://schemas.microsoft.com/office/powerpoint/2010/main" val="1816939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CA032F-79A8-416D-96D1-5A24D8A7E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Predlogi za prilagoditve in podporo pri spremljanju predavanj in vaj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FA001C2-E804-4DC2-86B8-496968976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1359"/>
            <a:ext cx="10515600" cy="462280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sl-SI" sz="3100" dirty="0">
                <a:latin typeface="Arial" panose="020B0604020202020204" pitchFamily="34" charset="0"/>
                <a:cs typeface="Arial" panose="020B0604020202020204" pitchFamily="34" charset="0"/>
              </a:rPr>
              <a:t>Omogočite naglušnim študentom uporabo prenosne slušne zanke </a:t>
            </a:r>
          </a:p>
          <a:p>
            <a:pPr>
              <a:lnSpc>
                <a:spcPct val="110000"/>
              </a:lnSpc>
            </a:pPr>
            <a:r>
              <a:rPr lang="sl-SI" sz="3100" dirty="0">
                <a:latin typeface="Arial" panose="020B0604020202020204" pitchFamily="34" charset="0"/>
                <a:cs typeface="Arial" panose="020B0604020202020204" pitchFamily="34" charset="0"/>
              </a:rPr>
              <a:t>Ne govorite prehitro, če gluh študent uporablja tolmačenje v </a:t>
            </a:r>
            <a:r>
              <a:rPr lang="sl-SI" sz="3100" dirty="0" err="1">
                <a:latin typeface="Arial" panose="020B0604020202020204" pitchFamily="34" charset="0"/>
                <a:cs typeface="Arial" panose="020B0604020202020204" pitchFamily="34" charset="0"/>
              </a:rPr>
              <a:t>SZJ</a:t>
            </a:r>
            <a:endParaRPr lang="sl-SI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sl-SI" sz="3100" dirty="0">
                <a:latin typeface="Arial" panose="020B0604020202020204" pitchFamily="34" charset="0"/>
                <a:cs typeface="Arial" panose="020B0604020202020204" pitchFamily="34" charset="0"/>
              </a:rPr>
              <a:t>Vedno bodite z obrazom obrnjeni proti študentom, ko govorite. Tako si lahko gluhi in naglušni pomagajo z </a:t>
            </a:r>
            <a:r>
              <a:rPr lang="sl-SI" sz="3100" dirty="0" err="1">
                <a:latin typeface="Arial" panose="020B0604020202020204" pitchFamily="34" charset="0"/>
                <a:cs typeface="Arial" panose="020B0604020202020204" pitchFamily="34" charset="0"/>
              </a:rPr>
              <a:t>odgledovanjem</a:t>
            </a:r>
            <a:r>
              <a:rPr lang="sl-SI" sz="3100" dirty="0">
                <a:latin typeface="Arial" panose="020B0604020202020204" pitchFamily="34" charset="0"/>
                <a:cs typeface="Arial" panose="020B0604020202020204" pitchFamily="34" charset="0"/>
              </a:rPr>
              <a:t> (branjem) z ustnic. </a:t>
            </a:r>
          </a:p>
          <a:p>
            <a:pPr>
              <a:lnSpc>
                <a:spcPct val="110000"/>
              </a:lnSpc>
            </a:pPr>
            <a:r>
              <a:rPr lang="sl-SI" sz="3100" dirty="0">
                <a:latin typeface="Arial" panose="020B0604020202020204" pitchFamily="34" charset="0"/>
                <a:cs typeface="Arial" panose="020B0604020202020204" pitchFamily="34" charset="0"/>
              </a:rPr>
              <a:t>Če pri predavanjih in vajah uporabljate </a:t>
            </a:r>
            <a:r>
              <a:rPr lang="sl-SI" sz="3100" dirty="0" err="1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sl-SI" sz="3100" dirty="0">
                <a:latin typeface="Arial" panose="020B0604020202020204" pitchFamily="34" charset="0"/>
                <a:cs typeface="Arial" panose="020B0604020202020204" pitchFamily="34" charset="0"/>
              </a:rPr>
              <a:t> projekcijo, jo dajte študentom vnaprej. Nekateri si jo bodo že sami vnaprej prebrali, nekateri si jo bodo prilagodili, da si bodo lahko dodali zapiske. </a:t>
            </a:r>
          </a:p>
          <a:p>
            <a:pPr>
              <a:lnSpc>
                <a:spcPct val="110000"/>
              </a:lnSpc>
            </a:pPr>
            <a:r>
              <a:rPr lang="sl-SI" sz="3100" dirty="0">
                <a:latin typeface="Arial" panose="020B0604020202020204" pitchFamily="34" charset="0"/>
                <a:cs typeface="Arial" panose="020B0604020202020204" pitchFamily="34" charset="0"/>
              </a:rPr>
              <a:t>Poudarite pomembnejše informacije.</a:t>
            </a:r>
          </a:p>
          <a:p>
            <a:pPr>
              <a:lnSpc>
                <a:spcPct val="110000"/>
              </a:lnSpc>
            </a:pPr>
            <a:r>
              <a:rPr lang="sl-SI" sz="3100" dirty="0">
                <a:latin typeface="Arial" panose="020B0604020202020204" pitchFamily="34" charset="0"/>
                <a:cs typeface="Arial" panose="020B0604020202020204" pitchFamily="34" charset="0"/>
              </a:rPr>
              <a:t>Če študentom dajete navodilo za delo, objavite le te tudi v spletni učilnici ali jih podajte tudi pisno, za tiste, ki si težje zapomnijo kompleksna navodila. </a:t>
            </a:r>
          </a:p>
        </p:txBody>
      </p:sp>
    </p:spTree>
    <p:extLst>
      <p:ext uri="{BB962C8B-B14F-4D97-AF65-F5344CB8AC3E}">
        <p14:creationId xmlns:p14="http://schemas.microsoft.com/office/powerpoint/2010/main" val="49873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F97E3D-2E04-661F-1717-29A309028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0257E89-E083-83A6-6516-BE5074A46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230" y="853440"/>
            <a:ext cx="5334930" cy="5577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300"/>
              </a:spcAft>
            </a:pP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Kakšne vrste skupinskega dela najpogosteje uporabljate?</a:t>
            </a:r>
            <a:b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A. kratke aktivnosti v manjših skupinah v predavalnici (diskusija, delo na krajšem primeru) </a:t>
            </a:r>
            <a:b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B. daljše skupinsko delo v predavalnici (izvedba laboratorijske vaje, priprava izdelka)</a:t>
            </a:r>
            <a:b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C. samostojno skupinsko delo izven predavalnice (priprava predstavitve, izdelka, izvedba raziskave) </a:t>
            </a:r>
            <a:b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D. drugo </a:t>
            </a:r>
            <a:b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značba mesta vsebine 6" descr="Slika, ki vsebuje besede umetnost, jantar, silhueta, svetloba&#10;&#10;Vsebina, ustvarjena z umetno inteligenco, morda ni pravilna.">
            <a:extLst>
              <a:ext uri="{FF2B5EF4-FFF2-40B4-BE49-F238E27FC236}">
                <a16:creationId xmlns:a16="http://schemas.microsoft.com/office/drawing/2014/main" id="{44B5CE5F-A4BE-29A9-37D6-804188BFC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>
            <a:fillRect/>
          </a:stretch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109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CA032F-79A8-416D-96D1-5A24D8A7E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Skupinsko delo v predavalnici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FA001C2-E804-4DC2-86B8-496968976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Fizična dostopnost: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ali je mogoče vzpostaviti skupino tako, da lahko prisede tudi študent na vozičku</a:t>
            </a:r>
          </a:p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Komunikacijska dostopnost: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lahko gluhi in naglušni sledijo pogovorom v skupini</a:t>
            </a:r>
          </a:p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Hitra dinamika pogovorov: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lahko sledijo, imajo dovolj časa za razmislek in oblikovanje svojih misli, lahko podajo svoje mnenje</a:t>
            </a:r>
          </a:p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Dostopnost gradiv: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ali lahko vsi enakovredno pregledajo gradivo, so zapiski ali načini beleženja dela v skupini dostopni vsem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9406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801758-BF13-4DD1-851E-C9FA7853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Skupinsko delo na spletu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339ECF2-A4AB-4D89-90CD-0566FE25C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Tehnične težave in dostopnost programske opreme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: nekatere platforme (Zoom,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ipd.) niso povsem prilagojene za bralnike zaslona ali druge pripomočke, ki jih uporabljajo slepi in slabovidni.</a:t>
            </a:r>
          </a:p>
          <a:p>
            <a:pPr>
              <a:lnSpc>
                <a:spcPct val="100000"/>
              </a:lnSpc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Nepreglednost komunikacije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: hitro preklapljanje med klepetom, videom in dokumenti lahko predstavlja težavo za študente z okvaro vida, disleksijo ali drugimi učnimi težavami.</a:t>
            </a:r>
          </a:p>
          <a:p>
            <a:pPr>
              <a:lnSpc>
                <a:spcPct val="100000"/>
              </a:lnSpc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Izključenost: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študenti invalidi so lahko (nenamerno) izključeni iz spletne komunikacije, če se skupina ne potrudi vzpostaviti vključujoče dinamike.</a:t>
            </a:r>
          </a:p>
          <a:p>
            <a:pPr>
              <a:lnSpc>
                <a:spcPct val="100000"/>
              </a:lnSpc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Težave s koncentracijo: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za študente z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ADHD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je lahko dolgotrajno spletno delo brez strukturirane podpore (časovni okvirji, vmesni odmori, jasne naloge) zelo naporno.</a:t>
            </a:r>
          </a:p>
        </p:txBody>
      </p:sp>
    </p:spTree>
    <p:extLst>
      <p:ext uri="{BB962C8B-B14F-4D97-AF65-F5344CB8AC3E}">
        <p14:creationId xmlns:p14="http://schemas.microsoft.com/office/powerpoint/2010/main" val="760465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42CA5E-6E4D-4CB3-89AF-316F27027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Skupinsko delo izven predavalnice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4D03266-CD4C-40A3-A86B-168A42625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Logistične ovire: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študenti z gibalnimi ovirami lahko težje dostopajo do krajev, kjer se skupina srečuje.</a:t>
            </a:r>
          </a:p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Socialna izključenost: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študenti z anksioznostjo, depresijo ali socialnimi fobijami se težje udeležujejo tovrstnih srečanj.</a:t>
            </a:r>
          </a:p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Nepregledno načrtovanje: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če skupina ne komunicira jasno in pravočasno, se študenti z določenimi nevrološkimi ali kognitivnimi težavami težje pripravijo.</a:t>
            </a:r>
          </a:p>
        </p:txBody>
      </p:sp>
    </p:spTree>
    <p:extLst>
      <p:ext uri="{BB962C8B-B14F-4D97-AF65-F5344CB8AC3E}">
        <p14:creationId xmlns:p14="http://schemas.microsoft.com/office/powerpoint/2010/main" val="2316303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45EC02F98AEB43BA742DA90FB17C88" ma:contentTypeVersion="2" ma:contentTypeDescription="Ustvari nov dokument." ma:contentTypeScope="" ma:versionID="79876a5de67976e74139b3c79f95b9d1">
  <xsd:schema xmlns:xsd="http://www.w3.org/2001/XMLSchema" xmlns:xs="http://www.w3.org/2001/XMLSchema" xmlns:p="http://schemas.microsoft.com/office/2006/metadata/properties" xmlns:ns2="b33da64a-6c2d-488e-a90c-bdd199bf1154" targetNamespace="http://schemas.microsoft.com/office/2006/metadata/properties" ma:root="true" ma:fieldsID="8958ddd8c47390e22ea86c17a96e5424" ns2:_="">
    <xsd:import namespace="b33da64a-6c2d-488e-a90c-bdd199bf11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da64a-6c2d-488e-a90c-bdd199bf11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011E79-840A-4ED3-B8DC-0993A3910820}"/>
</file>

<file path=customXml/itemProps2.xml><?xml version="1.0" encoding="utf-8"?>
<ds:datastoreItem xmlns:ds="http://schemas.openxmlformats.org/officeDocument/2006/customXml" ds:itemID="{3D116B63-612A-4867-A932-3088171319C1}"/>
</file>

<file path=customXml/itemProps3.xml><?xml version="1.0" encoding="utf-8"?>
<ds:datastoreItem xmlns:ds="http://schemas.openxmlformats.org/officeDocument/2006/customXml" ds:itemID="{FC32340B-79E7-4429-8348-EE27CE59C935}"/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1560</Words>
  <Application>Microsoft Office PowerPoint</Application>
  <PresentationFormat>Širokozaslonsko</PresentationFormat>
  <Paragraphs>144</Paragraphs>
  <Slides>28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Officeova tema</vt:lpstr>
      <vt:lpstr>Prilagoditve različnih pristopov poučevanja</vt:lpstr>
      <vt:lpstr>Različni pristopi poučevanja</vt:lpstr>
      <vt:lpstr>Ali imate med vašimi študenti tudi takšne, ki so zaprosili za prilagoditve na predavanjih in vajah? A. Da   B. Ne  C. Nisem seznanjen/a  Če da, katere?</vt:lpstr>
      <vt:lpstr>Možne ovire pri spremljanju predavanj in vaj</vt:lpstr>
      <vt:lpstr>Predlogi za prilagoditve in podporo pri spremljanju predavanj in vaj</vt:lpstr>
      <vt:lpstr>Kakšne vrste skupinskega dela najpogosteje uporabljate?  A. kratke aktivnosti v manjših skupinah v predavalnici (diskusija, delo na krajšem primeru)   B. daljše skupinsko delo v predavalnici (izvedba laboratorijske vaje, priprava izdelka)  C. samostojno skupinsko delo izven predavalnice (priprava predstavitve, izdelka, izvedba raziskave)   D. drugo  </vt:lpstr>
      <vt:lpstr>Skupinsko delo v predavalnici</vt:lpstr>
      <vt:lpstr>Skupinsko delo na spletu</vt:lpstr>
      <vt:lpstr>Skupinsko delo izven predavalnice</vt:lpstr>
      <vt:lpstr>Predlogi za prilagoditve in podporo pri skupinskem delu</vt:lpstr>
      <vt:lpstr>Po vaših izkušnjah, katere so najpogostejše težave s katerimi se srečujejo študenti (s posebnimi potrebami) pri samostojnem raziskovalnem delu? </vt:lpstr>
      <vt:lpstr>Možne ovire pri raziskovanju in samostojnem delu </vt:lpstr>
      <vt:lpstr>Predlogi za prilagoditve in podporo pri raziskovanju in samostojnem delu</vt:lpstr>
      <vt:lpstr>S kakšnimi težavami se po vašem mnenju soočajo študenti s posebnimi potrebami pri iskanju gradiv?</vt:lpstr>
      <vt:lpstr>Iskanje gradiv</vt:lpstr>
      <vt:lpstr>Kako bi študenta s posebnimi potrebami podprli pri prepoznavanju relevantnih gradiv?</vt:lpstr>
      <vt:lpstr>Predlogi za prilagoditve in podporo pri iskanju gradiv</vt:lpstr>
      <vt:lpstr>Sprejemanje odločitev</vt:lpstr>
      <vt:lpstr>Predlogi za podporo pri sprejemanju odločitev</vt:lpstr>
      <vt:lpstr>Ali pri svojih pristopih dopuščate študentom samostojno sprejemanje odločitev? Navedite vsaj en primer samostojnega sprejemanja odločitev, ki ga uporabljate oz. ga nameravate uporabljati.</vt:lpstr>
      <vt:lpstr>Predstavitve in razprave</vt:lpstr>
      <vt:lpstr>Kviz Vem</vt:lpstr>
      <vt:lpstr>Razprave</vt:lpstr>
      <vt:lpstr>Predlogi za prilagoditve in podporo pri razpravah</vt:lpstr>
      <vt:lpstr>Predstavitve</vt:lpstr>
      <vt:lpstr>Predlogi za podporo pri predstavitvah</vt:lpstr>
      <vt:lpstr>Dodatni viri</vt:lpstr>
      <vt:lpstr>Kontakti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natasa</dc:creator>
  <cp:lastModifiedBy>natasa</cp:lastModifiedBy>
  <cp:revision>47</cp:revision>
  <dcterms:created xsi:type="dcterms:W3CDTF">2025-05-16T10:54:52Z</dcterms:created>
  <dcterms:modified xsi:type="dcterms:W3CDTF">2025-06-02T12:35:44Z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0x0101001245EC02F98AEB43BA742DA90FB17C88</vt:lpwstr>
  </property>
</Properties>
</file>